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IXp93ldABUDpZ9I2x+M8RaN3e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4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3.fntdata" /><Relationship Id="rId33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2.fntdata" /><Relationship Id="rId32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1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notesMaster" Target="notesMasters/notesMaster1.xml" /><Relationship Id="rId30" Type="http://customschemas.google.com/relationships/presentationmetadata" Target="meta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dcf0abf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ddcf0abf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6.gif" /><Relationship Id="rId4" Type="http://schemas.openxmlformats.org/officeDocument/2006/relationships/image" Target="../media/image25.gif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9.png" /><Relationship Id="rId4" Type="http://schemas.openxmlformats.org/officeDocument/2006/relationships/hyperlink" Target="http://drive.google.com/file/d/1_aJ-l5ONv6vvVDWfSVbksKiW3bz7U55E/view" TargetMode="Externa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3.png" /><Relationship Id="rId5" Type="http://schemas.openxmlformats.org/officeDocument/2006/relationships/image" Target="../media/image32.gif" /><Relationship Id="rId4" Type="http://schemas.openxmlformats.org/officeDocument/2006/relationships/image" Target="../media/image31.gif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 /><Relationship Id="rId3" Type="http://schemas.openxmlformats.org/officeDocument/2006/relationships/hyperlink" Target="http://drive.google.com/file/d/1DTrl3NjijjhuGxDLP9f4uPAnWpCieGBJ/view" TargetMode="External" /><Relationship Id="rId7" Type="http://schemas.openxmlformats.org/officeDocument/2006/relationships/hyperlink" Target="http://drive.google.com/file/d/1I1xUKg5mw8y9s0QkffVNkW2_lg3OQssv/view" TargetMode="External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5.jpg" /><Relationship Id="rId5" Type="http://schemas.openxmlformats.org/officeDocument/2006/relationships/hyperlink" Target="http://drive.google.com/file/d/1GtU8dbwwkkuMwWCjkWgnu9eOCEliH90e/view" TargetMode="External" /><Relationship Id="rId4" Type="http://schemas.openxmlformats.org/officeDocument/2006/relationships/image" Target="../media/image34.jp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AYkgKR_ouU" TargetMode="External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7.jp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LfjxC2PpLY" TargetMode="External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8.jp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XXAIW24GXO1-AbxbrmOofi-5CRuWnC_s/view" TargetMode="External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9.png" /><Relationship Id="rId4" Type="http://schemas.openxmlformats.org/officeDocument/2006/relationships/image" Target="../media/image29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2.gif" /><Relationship Id="rId4" Type="http://schemas.openxmlformats.org/officeDocument/2006/relationships/image" Target="../media/image41.png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 /><Relationship Id="rId3" Type="http://schemas.openxmlformats.org/officeDocument/2006/relationships/hyperlink" Target="https://paperswithcode.com/sota" TargetMode="External" /><Relationship Id="rId7" Type="http://schemas.openxmlformats.org/officeDocument/2006/relationships/image" Target="../media/image45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4.png" /><Relationship Id="rId5" Type="http://schemas.openxmlformats.org/officeDocument/2006/relationships/image" Target="../media/image43.png" /><Relationship Id="rId4" Type="http://schemas.openxmlformats.org/officeDocument/2006/relationships/hyperlink" Target="https://huggingface.co/" TargetMode="Externa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heYoung/Depth-Anything" TargetMode="External" /><Relationship Id="rId13" Type="http://schemas.openxmlformats.org/officeDocument/2006/relationships/hyperlink" Target="https://anttwo.github.io/sugar/" TargetMode="External" /><Relationship Id="rId18" Type="http://schemas.openxmlformats.org/officeDocument/2006/relationships/hyperlink" Target="https://www.robots.ox.ac.uk/~vgg/research/amodal/" TargetMode="External" /><Relationship Id="rId3" Type="http://schemas.openxmlformats.org/officeDocument/2006/relationships/hyperlink" Target="https://hgao-cv.github.io/VADv2/" TargetMode="External" /><Relationship Id="rId7" Type="http://schemas.openxmlformats.org/officeDocument/2006/relationships/hyperlink" Target="https://github.com/CASIA-IVA-Lab/FastSAM/tree/main" TargetMode="External" /><Relationship Id="rId12" Type="http://schemas.openxmlformats.org/officeDocument/2006/relationships/hyperlink" Target="https://arxiv.org/pdf/2404.10667" TargetMode="External" /><Relationship Id="rId17" Type="http://schemas.openxmlformats.org/officeDocument/2006/relationships/hyperlink" Target="https://dynamic3dgaussians.github.io/" TargetMode="External" /><Relationship Id="rId2" Type="http://schemas.openxmlformats.org/officeDocument/2006/relationships/notesSlide" Target="../notesSlides/notesSlide20.xml" /><Relationship Id="rId16" Type="http://schemas.openxmlformats.org/officeDocument/2006/relationships/hyperlink" Target="https://github.com/yasserben/CLOUDS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github.com/tyhuang0428/DreamControl" TargetMode="External" /><Relationship Id="rId11" Type="http://schemas.openxmlformats.org/officeDocument/2006/relationships/hyperlink" Target="https://shenhanqian.github.io/gaussian-avatars" TargetMode="External" /><Relationship Id="rId5" Type="http://schemas.openxmlformats.org/officeDocument/2006/relationships/hyperlink" Target="https://nvlabs-fi-cdn.nvidia.com/stylegan3/stylegan3-paper.pdf" TargetMode="External" /><Relationship Id="rId15" Type="http://schemas.openxmlformats.org/officeDocument/2006/relationships/hyperlink" Target="https://stability.ai/research/adversarial-diffusion-distillation" TargetMode="External" /><Relationship Id="rId10" Type="http://schemas.openxmlformats.org/officeDocument/2006/relationships/hyperlink" Target="https://github.com/TencentARC/InstantMesh" TargetMode="External" /><Relationship Id="rId4" Type="http://schemas.openxmlformats.org/officeDocument/2006/relationships/hyperlink" Target="https://arxiv.org/pdf/2310.01415.pdf" TargetMode="External" /><Relationship Id="rId9" Type="http://schemas.openxmlformats.org/officeDocument/2006/relationships/hyperlink" Target="https://instant-3d.github.io/" TargetMode="External" /><Relationship Id="rId14" Type="http://schemas.openxmlformats.org/officeDocument/2006/relationships/hyperlink" Target="https://github.com/OpenTalker/video-retalking" TargetMode="Externa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gif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7" Type="http://schemas.openxmlformats.org/officeDocument/2006/relationships/image" Target="../media/image17.gif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6.gif" /><Relationship Id="rId4" Type="http://schemas.openxmlformats.org/officeDocument/2006/relationships/image" Target="../media/image25.gif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0021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IA generativă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692" y="1327593"/>
            <a:ext cx="8520600" cy="33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DRAGOȘ COSTEA</a:t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3509" y="4607880"/>
            <a:ext cx="1736981" cy="3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 rot="-5400000">
            <a:off x="6546292" y="2513830"/>
            <a:ext cx="4572000" cy="27699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51000" sy="51000" algn="ctr" rotWithShape="0">
              <a:srgbClr val="000000">
                <a:alpha val="41568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2024.</a:t>
            </a:r>
            <a:r>
              <a:rPr lang="en" sz="1200">
                <a:solidFill>
                  <a:srgbClr val="575757"/>
                </a:solidFill>
              </a:rPr>
              <a:t>05</a:t>
            </a:r>
            <a:r>
              <a:rPr lang="en" sz="1200" b="0" i="0" u="none" strike="noStrike" cap="non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r>
              <a:rPr lang="en" sz="1200">
                <a:solidFill>
                  <a:srgbClr val="575757"/>
                </a:solidFill>
              </a:rPr>
              <a:t>7</a:t>
            </a:r>
            <a:endParaRPr sz="1200" b="0" i="0" u="none" strike="noStrike" cap="non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Motivație | Conținut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Aplicații</a:t>
            </a:r>
            <a:endParaRPr sz="1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Modelare 3D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Prompt → 3D, Image → 3D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9290" y="886397"/>
            <a:ext cx="2473010" cy="123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3826" y="2366414"/>
            <a:ext cx="3418474" cy="251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2366414"/>
            <a:ext cx="3949684" cy="246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dcf0abfaf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Motivație | Conținut</a:t>
            </a:r>
            <a:endParaRPr/>
          </a:p>
        </p:txBody>
      </p:sp>
      <p:pic>
        <p:nvPicPr>
          <p:cNvPr id="145" name="Google Shape;145;g2ddcf0abfa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9250" y="95450"/>
            <a:ext cx="5430375" cy="30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ddcf0abfaf_0_0" title="male_emotion_vas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850" y="3273850"/>
            <a:ext cx="5451175" cy="17419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ddcf0abfaf_0_0"/>
          <p:cNvSpPr txBox="1">
            <a:spLocks noGrp="1"/>
          </p:cNvSpPr>
          <p:nvPr>
            <p:ph type="body" idx="1"/>
          </p:nvPr>
        </p:nvSpPr>
        <p:spPr>
          <a:xfrm>
            <a:off x="311700" y="981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Aplicații</a:t>
            </a:r>
            <a:endParaRPr sz="1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Video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Filme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Avatar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Realități virtuale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Audio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Voci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Muzică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Text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Conversații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Procese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Motivație | Conținut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311700" y="981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Aplicații</a:t>
            </a:r>
            <a:endParaRPr sz="1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Video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Filme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Avatar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Realități virtuale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Audio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Voci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Muzică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Text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Conversații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Procese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54" name="Google Shape;154;p11" descr="A person standing in front of a wall with colorful lin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8224" y="58551"/>
            <a:ext cx="4981076" cy="280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225" y="3434126"/>
            <a:ext cx="2364050" cy="13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250" y="3434125"/>
            <a:ext cx="2364050" cy="13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350" y="3830675"/>
            <a:ext cx="3613000" cy="9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Aplicații | Text | LLMs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699277" cy="35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Generare/analiză text/cod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Simplificare / sumarizare / căutare informații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Identificare probleme / oportunități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Identificare sentiment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Apelare funcții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~ propuneri / asistență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Aplicații | Text | 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Cum putem folosi IA generativă pentru guvernare?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Chatbot identificare probleme cetățeni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Investigare context problemă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Dialog cu politicieni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Chatbot navigare birocrație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Probleme administrative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Completare formulare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0" name="Google Shape;170;p13" title="ion_web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6200" y="261450"/>
            <a:ext cx="2956788" cy="2217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3" title="ion_web2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8850" y="261450"/>
            <a:ext cx="1464150" cy="24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3" title="ion_web3.mp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98675" y="2853100"/>
            <a:ext cx="3733290" cy="20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Aplicații | Video | Ascundere identitate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4"/>
          <p:cNvSpPr txBox="1">
            <a:spLocks noGrp="1"/>
          </p:cNvSpPr>
          <p:nvPr>
            <p:ph type="body" idx="1"/>
          </p:nvPr>
        </p:nvSpPr>
        <p:spPr>
          <a:xfrm>
            <a:off x="311700" y="2571750"/>
            <a:ext cx="3991800" cy="89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Generare față cu trăsături apropiate</a:t>
            </a:r>
            <a:endParaRPr sz="1400"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Generare voce sintetică / voiceover</a:t>
            </a:r>
            <a:endParaRPr sz="1400"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Înlocuire față în timp real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79" name="Google Shape;179;p14" descr="#IGDLCC #PODCAST&#10;&#10;Mulțumiri https://humans.ai/ pentru transformarea imaginii și vocii “Elenei”&#10;Magazinul nostru - https://gb.ro/&#10;Pasionat de sport? - https://winwin.fit/&#10;Newsletter - UPDATE YOU - https://georgebuhnici.substack.com/&#10;Hai pe Telegram - https://t.me/s/buhnici&#10;Cold Wallet Pentru Crypto - https://gb.ro/ledger-nano-s-plus/&#10;Vrei cel mai rapid website? - https://kemo.ro/&#10;Cei mai buni pe Case Smart - https://green-electric.ro / 0742 568 369&#10;Cei mai buni pe Încălzire/Răcire/Instalații - https://pompedecaldura.eu/&#10;&#10;Devino membru în comunitatea Buhnici.ro -  https://www.youtube.com/channel/UCNz5n8PoSGYSwkOH_SMnl2A/join&#10;Urmărește-mă cu @gbuhnici pe Instagram, Facebook, Twitter, TikTok-@georgebuhnici&#10;Producător: Radu Neagu - @radu.neagu pe Instagram și TikTok&#10;Montaj: Daniel Ivan - @danielivanm1 pe Instagram" title="CUM SE FURĂ SUFLETE TINERE CU ILUZII. POVESTEA “ELENEI” #IGDLCC SPECIAL x ANITP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8225" y="1186525"/>
            <a:ext cx="4925250" cy="27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Aplicații | Video | Avatar care cântă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5"/>
          <p:cNvSpPr txBox="1">
            <a:spLocks noGrp="1"/>
          </p:cNvSpPr>
          <p:nvPr>
            <p:ph type="body" idx="1"/>
          </p:nvPr>
        </p:nvSpPr>
        <p:spPr>
          <a:xfrm>
            <a:off x="311700" y="2571750"/>
            <a:ext cx="3991800" cy="89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Separare vocală</a:t>
            </a:r>
            <a:endParaRPr sz="1400"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Sincronizare buze</a:t>
            </a:r>
            <a:endParaRPr sz="1400"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Animație cap</a:t>
            </a:r>
            <a:endParaRPr/>
          </a:p>
        </p:txBody>
      </p:sp>
      <p:pic>
        <p:nvPicPr>
          <p:cNvPr id="186" name="Google Shape;186;p15" title="Humans.ai - Boekenbal singing avatar 20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1075" y="1049425"/>
            <a:ext cx="5412700" cy="304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Aplicații | Video | Avatar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Voce+față sintetică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Opțiune real time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și pe dispozitive mobile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>
            <a:off x="0" y="3140436"/>
            <a:ext cx="773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sz="1800" b="0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4673067" y="3316958"/>
            <a:ext cx="773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2024</a:t>
            </a:r>
            <a:endParaRPr sz="1800" b="0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5" name="Google Shape;195;p16" title="output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8583" y="2360242"/>
            <a:ext cx="3662162" cy="21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44" y="2360242"/>
            <a:ext cx="3787291" cy="213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Viitor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Rezoluție/capacitate/volum date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GPT4 – 13T tokens, 30T – disponibile public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SegmentAnything – 3B adnotări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Eficiență generare / </a:t>
            </a:r>
            <a:r>
              <a:rPr lang="en" sz="1400">
                <a:solidFill>
                  <a:schemeClr val="dk1"/>
                </a:solidFill>
              </a:rPr>
              <a:t>latență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Model 7B – 20 tokens/s @ mobile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Timp real @ desktop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■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GPT-4o → ~200 ms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Robustețe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Explicabilitate / Automat stare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Lanț acțiuni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Simulare → acțiune → simulare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3" name="Google Shape;20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2251" y="1684575"/>
            <a:ext cx="3230875" cy="18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 descr="A collage of a person on a motorcy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283" y="42359"/>
            <a:ext cx="3462848" cy="164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275" y="3366950"/>
            <a:ext cx="3462851" cy="169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 unde încep?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Documentație</a:t>
            </a:r>
            <a:endParaRPr sz="1400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https://paperswithcode.com/sota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Playground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3854" y="66899"/>
            <a:ext cx="3234499" cy="263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0800" y="66900"/>
            <a:ext cx="1589075" cy="15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3862" y="2833251"/>
            <a:ext cx="4855424" cy="21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8425" y="3386775"/>
            <a:ext cx="1589075" cy="15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Clasificare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4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Modalități IA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Discriminativ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Suprafață decizie → clasificator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Generativ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Distribuție probabilități → generator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262" y="2921044"/>
            <a:ext cx="3373701" cy="153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5751" y="1185762"/>
            <a:ext cx="3896549" cy="138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5751" y="2921044"/>
            <a:ext cx="1260399" cy="12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3826" y="2921044"/>
            <a:ext cx="1260401" cy="126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71901" y="2921044"/>
            <a:ext cx="1260399" cy="12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Referințe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VADv2: End-to-End Vectorized Autonomous Driving via Probabilistic Planning, Chen et al,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https://hgao-cv.github.io/VADv2/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GPT-DRIVER: LEARNING TO DRIVE WITH GPT, Mao et al, NeurIPS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https://arxiv.org/pdf/2310.01415.pdf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Alias-Free Generative Adversarial Networks (StyleGAN3), Karras et al, 2021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https://nvlabs-fi-cdn.nvidia.com/stylegan3/stylegan3-paper.pdf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DreamControl: Control-Based Text-to-3D Generation with 3D Self-Prior, Tianyu et al,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https://github.com/tyhuang0428/DreamControl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 Segment Anything, Zhao et at,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https://github.com/CASIA-IVA-Lab/FastSAM/tree/main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Depth Anything: Unleashing the Power of Large-Scale Unlabeled Data, Yang et al,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https://github.com/LiheYoung/Depth-Anything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Instant3D: Fast Text-to-3D with Sparse-View Generation and Large Reconstruction Model, Li et al, 2023, 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https://instant-3d.github.io/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OneFormer: One Transformer to Rule Universal Image Segmentation, Jain et al,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https://github.com/SHI-Labs/OneFormer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InstantMesh: Efficient 3D Mesh Generation from a Single Image with Sparse-view Large Reconstruction Models, Xu et al, 2024,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https://github.com/TencentARC/InstantMesh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GaussianAvatars: Photorealistic Head Avatars with Rigged 3D Gaussians, Qian et al,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https://shenhanqian.github.io/gaussian-avatars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VASA-1: Lifelike Audio-Driven Talking Faces Generated in Real Time, Xu et al, 2024, </a:t>
            </a:r>
            <a:r>
              <a:rPr lang="en" sz="12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2"/>
              </a:rPr>
              <a:t>https://arxiv.org/pdf/2404.10667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Guédon, A., &amp; Lepetit, V. (2023). Sugar: Surface-aligned gaussian splatting for efficient 3d mesh reconstruction and high-quality mesh rendering. arXiv preprint arXiv:2311.12775. </a:t>
            </a:r>
            <a:r>
              <a:rPr lang="en" sz="12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3"/>
              </a:rPr>
              <a:t>https://anttwo.github.io/sugar/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VideoReTalking: Audio-based Lip Synchronization for Talking Head Video Editing in the Wild, Cheng et al,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https://github.com/OpenTalker/video-retalking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SDXL Turbo, Stability.AI,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https://stability.ai/research/adversarial-diffusion-distillation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Collaborating Foundation models for Domain Generalized Semantic Segmentation, Benigmim et al,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https://github.com/yasserben/CLOUDS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Dynamic 3D Gaussians:Tracking by Persistent Dynamic View Synthesis, Luiten et al,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https://dynamic3dgaussians.github.io/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  <a:p>
            <a:pPr marL="457200" lvl="0" indent="-2876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Amodal Ground Truth and Completion in the Wild, Zhan et al, 2023, </a:t>
            </a:r>
            <a:r>
              <a:rPr lang="en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https://www.robots.ox.ac.uk/~vgg/research/amodal/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76470"/>
              <a:buNone/>
            </a:pP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Uman</a:t>
            </a:r>
            <a:endParaRPr sz="16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Calcul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Jocuri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Scenarii laborator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Precizie control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&lt; Uman</a:t>
            </a:r>
            <a:endParaRPr sz="16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MMLU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Formalizare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Robustețe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2510" y="1006750"/>
            <a:ext cx="3741106" cy="144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7728" y="2602346"/>
            <a:ext cx="2611023" cy="209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9684" y="2602212"/>
            <a:ext cx="2493932" cy="20992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Performanță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311699" y="1115961"/>
            <a:ext cx="3380313" cy="345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Modele discriminative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Utilitate limitată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Inconsistență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Robustețe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4" descr="A square with a number of dot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5021" y="455089"/>
            <a:ext cx="4407279" cy="173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 descr="A screenshot of a video g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5021" y="2498933"/>
            <a:ext cx="4399084" cy="219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311699" y="1115961"/>
            <a:ext cx="3380313" cy="345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Opțiune pentru varianta discriminativă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Sarcini ‘universale’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Adâncime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Segmentare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~ semantică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Robustețe pentru scenarii noi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399" y="3139437"/>
            <a:ext cx="1739522" cy="17395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5219" y="3139437"/>
            <a:ext cx="1739523" cy="17395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4407" y="3139437"/>
            <a:ext cx="1739522" cy="17395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4" name="Google Shape;9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3594" y="3139437"/>
            <a:ext cx="1739522" cy="17395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Model de bază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5" descr="A collage of different colors of wat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9499" y="1115961"/>
            <a:ext cx="5116929" cy="142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Motivație | Percepție | Predicție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8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Robustețe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Percepția → limitată de senzori / date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Observabilitatea completă → imposibilă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Simulare</a:t>
            </a:r>
            <a:endParaRPr sz="1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Estimare stare mediu + k pași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Transfer/generare domeniu</a:t>
            </a:r>
            <a:endParaRPr sz="1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Probleme dificil de modelat pot fi transferate în alt domeniu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4366" y="1057842"/>
            <a:ext cx="3248384" cy="182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8456" y="3002402"/>
            <a:ext cx="3794294" cy="169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 descr="A diagram of a clip image encod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896" y="3262622"/>
            <a:ext cx="4667232" cy="145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Motivație | Percepție | Predicție </a:t>
            </a:r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Modelele deterministe nu sunt adaptate situațiilor reale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2" name="Google Shape;11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3051" y="1115163"/>
            <a:ext cx="4279249" cy="12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5344" y="2571750"/>
            <a:ext cx="3046956" cy="21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905" y="2571750"/>
            <a:ext cx="3789982" cy="21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Motivație | Conținut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Aplicații</a:t>
            </a:r>
            <a:endParaRPr sz="1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Modelare 3D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Prompt → 3D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Imagine → 3D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9290" y="886397"/>
            <a:ext cx="2473010" cy="123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3826" y="2366414"/>
            <a:ext cx="3418474" cy="251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2366414"/>
            <a:ext cx="3949684" cy="246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Motivație | Conținut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Aplicații</a:t>
            </a:r>
            <a:endParaRPr sz="1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Modelare 3D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Imagine → 4D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0" name="Google Shape;130;p9" descr="A collage of cartoon charac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7503" y="1576494"/>
            <a:ext cx="606461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Custom 1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 Dark</vt:lpstr>
      <vt:lpstr>IA generativă</vt:lpstr>
      <vt:lpstr>Clasificare</vt:lpstr>
      <vt:lpstr>Performanță</vt:lpstr>
      <vt:lpstr>Robustețe</vt:lpstr>
      <vt:lpstr>Model de bază</vt:lpstr>
      <vt:lpstr>Motivație | Percepție | Predicție </vt:lpstr>
      <vt:lpstr>Motivație | Percepție | Predicție </vt:lpstr>
      <vt:lpstr>Motivație | Conținut</vt:lpstr>
      <vt:lpstr>Motivație | Conținut</vt:lpstr>
      <vt:lpstr>Motivație | Conținut</vt:lpstr>
      <vt:lpstr>Motivație | Conținut</vt:lpstr>
      <vt:lpstr>Motivație | Conținut</vt:lpstr>
      <vt:lpstr>Aplicații | Text | LLMs</vt:lpstr>
      <vt:lpstr>Aplicații | Text | ION</vt:lpstr>
      <vt:lpstr>Aplicații | Video | Ascundere identitate</vt:lpstr>
      <vt:lpstr>Aplicații | Video | Avatar care cântă</vt:lpstr>
      <vt:lpstr>Aplicații | Video | Avatar </vt:lpstr>
      <vt:lpstr>Viitor</vt:lpstr>
      <vt:lpstr>De unde încep?</vt:lpstr>
      <vt:lpstr>Referințe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 generativă</dc:title>
  <cp:lastModifiedBy>Luca Stefan</cp:lastModifiedBy>
  <cp:revision>1</cp:revision>
  <dcterms:modified xsi:type="dcterms:W3CDTF">2024-05-17T16:15:15Z</dcterms:modified>
</cp:coreProperties>
</file>